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fr-CH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e  (Invité)" initials="C(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38" y="96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1-09T18:34:07" idx="1">
    <p:pos x="7481" y="1149"/>
    <p:text>Augmenter la légitimité et augmenter le pouvoir ce n'est pas pareil à mon avis. La légitimité peut impliquer le pouvoir mais ce n'est pas immédiat.</p:text>
    <p:extLst>
      <p:ext uri="{C676402C-5697-4E1C-873F-D02D1690AC5C}">
        <p15:threadingInfo xmlns:p15="http://schemas.microsoft.com/office/powerpoint/2012/main" timeZoneBias="-60"/>
      </p:ext>
      <p:ext uri="{19B8F6BF-5375-455C-9EA6-DF929625EA0E}">
        <p15:presenceInfo xmlns="" xmlns:m="http://schemas.openxmlformats.org/officeDocument/2006/math" xmlns:w="http://schemas.openxmlformats.org/wordprocessingml/2006/main" xmlns:p15="http://schemas.microsoft.com/office/powerpoint/2012/main" userId="teamlab_data:0;17;uid-1767979922299;1;19;Christine  (Invité);2;1;0;3;20;2026-01-09T17:34:07Z;4;38;{CAD95340-AF70-0EFB-EBB0-3F60B1365E3C};" providerId="AD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53161658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449825521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1004288576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2731241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1395209174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259687165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apart.fr/journal/france/090225/le-rn-declenche-le-cyberharcelement-d-une-universitaire-de-toulon-enregistree-son-insu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48391516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46856231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8567774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ABEA21E-907B-0DDF-61C9-4EAD5904663B}" type="slidenum">
              <a:rPr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72414219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98050018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t>Mettre une référence (date, support) plus complete pour la bulle ? </a:t>
            </a:r>
          </a:p>
        </p:txBody>
      </p:sp>
      <p:sp>
        <p:nvSpPr>
          <p:cNvPr id="128531643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8719904-5C2F-C295-8C7B-F9D4E9C733FD}" type="slidenum">
              <a:rPr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78233393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9234517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55930760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4F75186-C01A-1522-FE8B-D155D9089111}" type="slidenum">
              <a:rPr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6578172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90117212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9286720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8B05708-861D-F007-FD7C-CE3F5C1B3917}" type="slidenum">
              <a:rPr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9910844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6076978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23297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EF8AC60-FAA9-3986-E847-CCB5DB92FBE1}" type="slidenum">
              <a:rPr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55896823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75370871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10530073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FDB974A-84B8-BFBC-B571-C4E6D5868646}" type="slidenum">
              <a:rPr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68243440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62737585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0710314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0BA294C-5964-452D-439B-9D3D6DFED191}" type="slidenum">
              <a:rPr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1150351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51379150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13846138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4643A8B-3B32-AA71-0A46-69FFFE122BA9}" type="slidenum">
              <a:rPr/>
              <a:t>16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0961052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78310311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fr-CH" sz="1200" b="0" i="0" u="sng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  <a:hlinkClick r:id="rId3"/>
              </a:rPr>
              <a:t>https://www.mediapart.fr/journal/france/090225/le-rn-declenche-le-cyberharcelement-d-une-universitaire-de-toulon-enregistree-son-insu</a:t>
            </a:r>
            <a:r>
              <a:t> </a:t>
            </a:r>
          </a:p>
        </p:txBody>
      </p:sp>
      <p:sp>
        <p:nvSpPr>
          <p:cNvPr id="64271622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AE43857-F3B3-D5EB-4F6E-B2ADBC251498}" type="slidenum">
              <a:rPr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00098220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81648326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66334910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C09DA1C-B211-3A53-E324-97CFAAB061E5}" type="slidenum">
              <a:rPr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476631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58848117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5555035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2604771-A6B7-A4CE-60AE-2FB42D21C7ED}" type="slidenum">
              <a:rPr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71705750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91229041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45541548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DA55FEC-4044-9FB2-B2EB-9E5E5132A8A5}" type="slidenum">
              <a:rPr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79312806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91474979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7870618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32BEE88-EE86-2925-2B90-8CC8C6CC7790}" type="slidenum">
              <a:rPr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43326884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52094893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7267610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59853C6-0A53-5A72-4B0C-30D89805923C}" type="slidenum">
              <a:rPr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97146217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24286234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7286801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D01F982-22C3-91FE-2C02-3839580E11EC}" type="slidenum">
              <a:rPr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26356590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63828019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7420994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3FB5964-2C53-8866-C501-2C1144339D8A}" type="slidenum">
              <a:rPr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92572995" name="Titr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1037561016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/>
          </a:p>
        </p:txBody>
      </p:sp>
      <p:sp>
        <p:nvSpPr>
          <p:cNvPr id="154899460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71C1907-F940-48CD-BFEB-E1DB752E01E1}" type="datetimeFigureOut">
              <a:rPr lang="fr-FR"/>
              <a:t>26/05/2026</a:t>
            </a:fld>
            <a:endParaRPr lang="fr-FR"/>
          </a:p>
        </p:txBody>
      </p:sp>
      <p:sp>
        <p:nvSpPr>
          <p:cNvPr id="366968366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51552042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0252E66-7DEC-4FA1-BDB3-36B8AD28CC21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7224648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453917663" name="Espace réservé du texte vertical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77340070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71C1907-F940-48CD-BFEB-E1DB752E01E1}" type="datetimeFigureOut">
              <a:rPr lang="fr-FR"/>
              <a:t>26/05/2026</a:t>
            </a:fld>
            <a:endParaRPr lang="fr-FR"/>
          </a:p>
        </p:txBody>
      </p:sp>
      <p:sp>
        <p:nvSpPr>
          <p:cNvPr id="1196294554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109516215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0252E66-7DEC-4FA1-BDB3-36B8AD28CC21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1890334" name="Titre vertica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463466205" name="Espace réservé du texte vertical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1280099408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71C1907-F940-48CD-BFEB-E1DB752E01E1}" type="datetimeFigureOut">
              <a:rPr lang="fr-FR"/>
              <a:t>26/05/2026</a:t>
            </a:fld>
            <a:endParaRPr lang="fr-FR"/>
          </a:p>
        </p:txBody>
      </p:sp>
      <p:sp>
        <p:nvSpPr>
          <p:cNvPr id="523004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2061302832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0252E66-7DEC-4FA1-BDB3-36B8AD28CC21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76253403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1033535659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185699858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71C1907-F940-48CD-BFEB-E1DB752E01E1}" type="datetimeFigureOut">
              <a:rPr lang="fr-FR"/>
              <a:t>26/05/2026</a:t>
            </a:fld>
            <a:endParaRPr lang="fr-FR"/>
          </a:p>
        </p:txBody>
      </p:sp>
      <p:sp>
        <p:nvSpPr>
          <p:cNvPr id="16715547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845276439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0252E66-7DEC-4FA1-BDB3-36B8AD28CC21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03280182" name="Titr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1829248806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</p:txBody>
      </p:sp>
      <p:sp>
        <p:nvSpPr>
          <p:cNvPr id="585437512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71C1907-F940-48CD-BFEB-E1DB752E01E1}" type="datetimeFigureOut">
              <a:rPr lang="fr-FR"/>
              <a:t>26/05/2026</a:t>
            </a:fld>
            <a:endParaRPr lang="fr-FR"/>
          </a:p>
        </p:txBody>
      </p:sp>
      <p:sp>
        <p:nvSpPr>
          <p:cNvPr id="1263052273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03600393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0252E66-7DEC-4FA1-BDB3-36B8AD28CC21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1982814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1492611558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1774347909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1881403312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71C1907-F940-48CD-BFEB-E1DB752E01E1}" type="datetimeFigureOut">
              <a:rPr lang="fr-FR"/>
              <a:t>26/05/2026</a:t>
            </a:fld>
            <a:endParaRPr lang="fr-FR"/>
          </a:p>
        </p:txBody>
      </p:sp>
      <p:sp>
        <p:nvSpPr>
          <p:cNvPr id="1564524477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2077071476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0252E66-7DEC-4FA1-BDB3-36B8AD28CC21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28789522" name="Titr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1617762356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</p:txBody>
      </p:sp>
      <p:sp>
        <p:nvSpPr>
          <p:cNvPr id="985524721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305689541" name="Espace réservé du texte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</p:txBody>
      </p:sp>
      <p:sp>
        <p:nvSpPr>
          <p:cNvPr id="84594326" name="Espace réservé du contenu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114555335" name="Espace réservé de la date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71C1907-F940-48CD-BFEB-E1DB752E01E1}" type="datetimeFigureOut">
              <a:rPr lang="fr-FR"/>
              <a:t>26/05/2026</a:t>
            </a:fld>
            <a:endParaRPr lang="fr-FR"/>
          </a:p>
        </p:txBody>
      </p:sp>
      <p:sp>
        <p:nvSpPr>
          <p:cNvPr id="1132288828" name="Espace réservé du pied de page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41760615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0252E66-7DEC-4FA1-BDB3-36B8AD28CC21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5388166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2102689692" name="Espace réservé de la date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71C1907-F940-48CD-BFEB-E1DB752E01E1}" type="datetimeFigureOut">
              <a:rPr lang="fr-FR"/>
              <a:t>26/05/2026</a:t>
            </a:fld>
            <a:endParaRPr lang="fr-FR"/>
          </a:p>
        </p:txBody>
      </p:sp>
      <p:sp>
        <p:nvSpPr>
          <p:cNvPr id="478219251" name="Espace réservé du pied de page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313487134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0252E66-7DEC-4FA1-BDB3-36B8AD28CC21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6806856" name="Espace réservé de la date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71C1907-F940-48CD-BFEB-E1DB752E01E1}" type="datetimeFigureOut">
              <a:rPr lang="fr-FR"/>
              <a:t>26/05/2026</a:t>
            </a:fld>
            <a:endParaRPr lang="fr-FR"/>
          </a:p>
        </p:txBody>
      </p:sp>
      <p:sp>
        <p:nvSpPr>
          <p:cNvPr id="854298971" name="Espace réservé du pied de page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41744081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0252E66-7DEC-4FA1-BDB3-36B8AD28CC21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03918875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1319294095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1481831335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</p:txBody>
      </p:sp>
      <p:sp>
        <p:nvSpPr>
          <p:cNvPr id="342915023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71C1907-F940-48CD-BFEB-E1DB752E01E1}" type="datetimeFigureOut">
              <a:rPr lang="fr-FR"/>
              <a:t>26/05/2026</a:t>
            </a:fld>
            <a:endParaRPr lang="fr-FR"/>
          </a:p>
        </p:txBody>
      </p:sp>
      <p:sp>
        <p:nvSpPr>
          <p:cNvPr id="1892932228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76325218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0252E66-7DEC-4FA1-BDB3-36B8AD28CC21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Image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43955825" name="Titr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1087816734" name="Espace réservé pour une image 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fr-FR"/>
          </a:p>
        </p:txBody>
      </p:sp>
      <p:sp>
        <p:nvSpPr>
          <p:cNvPr id="843212727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</p:txBody>
      </p:sp>
      <p:sp>
        <p:nvSpPr>
          <p:cNvPr id="277131980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71C1907-F940-48CD-BFEB-E1DB752E01E1}" type="datetimeFigureOut">
              <a:rPr lang="fr-FR"/>
              <a:t>26/05/2026</a:t>
            </a:fld>
            <a:endParaRPr lang="fr-FR"/>
          </a:p>
        </p:txBody>
      </p:sp>
      <p:sp>
        <p:nvSpPr>
          <p:cNvPr id="1305916199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374717101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0252E66-7DEC-4FA1-BDB3-36B8AD28CC21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7974217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118209208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347834160" name="Espace réservé de la date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871C1907-F940-48CD-BFEB-E1DB752E01E1}" type="datetimeFigureOut">
              <a:rPr lang="fr-FR"/>
              <a:t>26/05/2026</a:t>
            </a:fld>
            <a:endParaRPr lang="fr-FR"/>
          </a:p>
        </p:txBody>
      </p:sp>
      <p:sp>
        <p:nvSpPr>
          <p:cNvPr id="538202558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14599104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20252E66-7DEC-4FA1-BDB3-36B8AD28CC21}" type="slidenum">
              <a:rPr lang="fr-FR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retsurimages.net/articles/lobservatoire-du-decolonialisme-faux-think-tank-vrai-media-dopinion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observatoireduwokisme.fr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vuh.hypotheses.org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cvuh.hypotheses.org/1851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rientxxi.info/soutien-a-la-palestine-les-universites-baillonnees,8237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deducation.org/la-demande-de-protection-fonctionnelle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seignementsup-recherche.gouv.fr/fr/haut-fonctionnaire-de-defense-et-de-securite-hfds-83708" TargetMode="External"/><Relationship Id="rId5" Type="http://schemas.openxmlformats.org/officeDocument/2006/relationships/hyperlink" Target="https://visa-isa.org/" TargetMode="External"/><Relationship Id="rId4" Type="http://schemas.openxmlformats.org/officeDocument/2006/relationships/hyperlink" Target="https://mlalerte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lencontre.org/ameriques/amelat/bresil/bresil-une-mobilisation-dampleur-contre-le-projet-future-se-visant-a-privatiser-lenseignement-superieur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cience-at-risk.org/wp-content/uploads/2025/04/report_russia_2024_print_09.12.2024-2.pdf" TargetMode="External"/><Relationship Id="rId4" Type="http://schemas.openxmlformats.org/officeDocument/2006/relationships/hyperlink" Target="https://www.lemonde.fr/sciences/article/2024/03/19/en-argentine-les-universites-et-les-instituts-de-recherche-au-bord-de-l-effondrement_6222828_1650684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apart.fr/journal/international/210422/hongrie-pologne-quand-les-droites-extremes-sont-au-pouvoir)." TargetMode="External"/><Relationship Id="rId7" Type="http://schemas.openxmlformats.org/officeDocument/2006/relationships/hyperlink" Target="https://www.iledefrance.fr/decouvrir-le-fonctionnement-de-la-region/propos-de-la-region/la-charte-regionale-des-valeurs-de-la-republique-et-de-la-laicit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ssociations.gouv.fr/sites/default/files/2025-10/faq_cer_fevrier_2023_vf.pdf" TargetMode="External"/><Relationship Id="rId5" Type="http://schemas.openxmlformats.org/officeDocument/2006/relationships/hyperlink" Target="https://en.wikipedia.org/wiki/Compact_for_Academic_Excellence_in_Higher_Education" TargetMode="External"/><Relationship Id="rId4" Type="http://schemas.openxmlformats.org/officeDocument/2006/relationships/hyperlink" Target="https://sciencebusiness.net/news/research-and-innovation-gap/viktor-orban-blasts-brussels-erasmus-and-horizon-europe-blackmai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vie.fr/actualite/geopolitique/italie-quand-militer-devient-un-acte-de-resistance-sous-le-gouvernement-meloni-100260.php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monde.fr/europe/article/2018/09/19/en-hongrie-les-etudes-de-genre-dans-le-collimateur-de-viktor-orban_5357227_3214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ambridge.org/core/journals/public-humanities/article/saffronization-of-public-knowledge-in-india/520D2B38E5C37E657CB2657D4D608322" TargetMode="External"/><Relationship Id="rId5" Type="http://schemas.openxmlformats.org/officeDocument/2006/relationships/hyperlink" Target="https://www.fairobserver.com/insight/cultural-marxism-conspiracy-far-right-jair-bolsonaro-brazil-latin-america-news-00054" TargetMode="External"/><Relationship Id="rId4" Type="http://schemas.openxmlformats.org/officeDocument/2006/relationships/hyperlink" Target="https://books.openedition.org/pul/2773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86100502" name="Titre 1"/>
          <p:cNvSpPr>
            <a:spLocks noGrp="1"/>
          </p:cNvSpPr>
          <p:nvPr>
            <p:ph type="ctrTitle"/>
          </p:nvPr>
        </p:nvSpPr>
        <p:spPr bwMode="auto">
          <a:xfrm>
            <a:off x="572646" y="1122362"/>
            <a:ext cx="10999366" cy="2020885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compatLnSpc="0">
            <a:normAutofit fontScale="90000"/>
          </a:bodyPr>
          <a:lstStyle/>
          <a:p>
            <a:pPr>
              <a:defRPr/>
            </a:pPr>
            <a:r>
              <a:rPr lang="fr-FR">
                <a:latin typeface="Arial"/>
                <a:ea typeface="Arial"/>
                <a:cs typeface="Arial"/>
              </a:rPr>
              <a:t>Extrême droite et enseignement supérieur et recherche : </a:t>
            </a:r>
            <a:br>
              <a:rPr lang="fr-FR">
                <a:latin typeface="Arial"/>
                <a:ea typeface="Arial"/>
                <a:cs typeface="Arial"/>
              </a:rPr>
            </a:br>
            <a:r>
              <a:rPr lang="fr-FR">
                <a:latin typeface="Arial"/>
                <a:ea typeface="Arial"/>
                <a:cs typeface="Arial"/>
              </a:rPr>
              <a:t>État des lieux</a:t>
            </a:r>
            <a:endParaRPr>
              <a:latin typeface="Arial"/>
              <a:cs typeface="Arial"/>
            </a:endParaRPr>
          </a:p>
        </p:txBody>
      </p:sp>
      <p:sp>
        <p:nvSpPr>
          <p:cNvPr id="1156225695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259249" y="4354285"/>
            <a:ext cx="9810749" cy="1360713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defRPr/>
            </a:pPr>
            <a:r>
              <a:rPr lang="fr-FR">
                <a:latin typeface="Arial"/>
                <a:ea typeface="Arial"/>
                <a:cs typeface="Arial"/>
              </a:rPr>
              <a:t>Son programme, les expériences de l’extrême droite au pouvoir ici et ailleurs, ses modalités d’action sur les campus &amp; dans la bataille des idées...</a:t>
            </a:r>
            <a:endParaRPr>
              <a:latin typeface="Arial"/>
              <a:cs typeface="Arial"/>
            </a:endParaRPr>
          </a:p>
        </p:txBody>
      </p:sp>
      <p:pic>
        <p:nvPicPr>
          <p:cNvPr id="4" name="Image 3" descr="C:\Users\eric.cotteux\SUD-Re-FramaSpace\Secretariat\Affaires Generales\001 Doc Secretariat modele\Logo-SudRe-Final-2025.jpg">
            <a:extLst>
              <a:ext uri="{FF2B5EF4-FFF2-40B4-BE49-F238E27FC236}">
                <a16:creationId xmlns:a16="http://schemas.microsoft.com/office/drawing/2014/main" id="{65572733-4504-4365-89B4-F4ECE41ADFFD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2646" y="5423687"/>
            <a:ext cx="146304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23220623" name="Titre 1"/>
          <p:cNvSpPr>
            <a:spLocks noGrp="1"/>
          </p:cNvSpPr>
          <p:nvPr>
            <p:ph type="title"/>
          </p:nvPr>
        </p:nvSpPr>
        <p:spPr bwMode="auto">
          <a:xfrm>
            <a:off x="86226" y="78658"/>
            <a:ext cx="11852984" cy="1325562"/>
          </a:xfrm>
        </p:spPr>
        <p:txBody>
          <a:bodyPr/>
          <a:lstStyle/>
          <a:p>
            <a:pPr algn="ctr">
              <a:defRPr/>
            </a:pPr>
            <a:r>
              <a:rPr sz="4000"/>
              <a:t>3. </a:t>
            </a:r>
            <a:r>
              <a:rPr lang="fr-CH" sz="4000" b="0" i="0" u="none" strike="noStrike" cap="none" spc="0">
                <a:solidFill>
                  <a:schemeClr val="tx1"/>
                </a:solidFill>
                <a:latin typeface="Aptos"/>
                <a:ea typeface="Arial"/>
                <a:cs typeface="Arial"/>
              </a:rPr>
              <a:t>L’ESR dans les programmes de l’ED en France</a:t>
            </a:r>
            <a:r>
              <a:rPr sz="4000"/>
              <a:t> </a:t>
            </a:r>
          </a:p>
        </p:txBody>
      </p:sp>
      <p:sp>
        <p:nvSpPr>
          <p:cNvPr id="1887830547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192448" y="1431732"/>
            <a:ext cx="12039599" cy="435133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5000" lnSpcReduction="1000"/>
          </a:bodyPr>
          <a:lstStyle/>
          <a:p>
            <a:pPr>
              <a:defRPr/>
            </a:pPr>
            <a:r>
              <a:rPr>
                <a:latin typeface="Arial"/>
                <a:ea typeface="Arial"/>
                <a:cs typeface="Arial"/>
              </a:rPr>
              <a:t>Oui, des programmes existent (</a:t>
            </a:r>
            <a:r>
              <a:rPr lang="fr-CH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programme Le Pen)</a:t>
            </a:r>
          </a:p>
          <a:p>
            <a:pPr>
              <a:defRPr/>
            </a:pPr>
            <a:r>
              <a:rPr lang="fr-CH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Oui, des collèques pourraient être séduit-es...</a:t>
            </a:r>
            <a:endParaRPr>
              <a:latin typeface="Arial"/>
              <a:cs typeface="Arial"/>
            </a:endParaRPr>
          </a:p>
          <a:p>
            <a:pPr lvl="1">
              <a:defRPr/>
            </a:pPr>
            <a:r>
              <a:rPr>
                <a:latin typeface="Arial"/>
                <a:ea typeface="Arial"/>
                <a:cs typeface="Arial"/>
              </a:rPr>
              <a:t>Une critique virulente de la loi LRU </a:t>
            </a:r>
          </a:p>
          <a:p>
            <a:pPr lvl="1">
              <a:defRPr/>
            </a:pPr>
            <a:r>
              <a:rPr>
                <a:latin typeface="Arial"/>
                <a:ea typeface="Arial"/>
                <a:cs typeface="Arial"/>
              </a:rPr>
              <a:t>Recentration sur l’Etat pour : les budgets, décisions et orientations</a:t>
            </a:r>
          </a:p>
          <a:p>
            <a:pPr lvl="1">
              <a:defRPr/>
            </a:pPr>
            <a:r>
              <a:rPr>
                <a:latin typeface="Arial"/>
                <a:ea typeface="Arial"/>
                <a:cs typeface="Arial"/>
              </a:rPr>
              <a:t>Une volonté de démocratie interne en maintenant “la traditionnelle liberté académique” (RN)</a:t>
            </a:r>
          </a:p>
          <a:p>
            <a:pPr lvl="1">
              <a:defRPr/>
            </a:pPr>
            <a:r>
              <a:rPr>
                <a:latin typeface="Arial"/>
                <a:ea typeface="Arial"/>
                <a:cs typeface="Arial"/>
              </a:rPr>
              <a:t>Election des représentants au CA par la proportionnelle</a:t>
            </a:r>
          </a:p>
          <a:p>
            <a:pPr lvl="1">
              <a:defRPr/>
            </a:pPr>
            <a:r>
              <a:rPr>
                <a:latin typeface="Arial"/>
                <a:ea typeface="Arial"/>
                <a:cs typeface="Arial"/>
              </a:rPr>
              <a:t>Faire élire le président par les membres du CA et de la CS</a:t>
            </a:r>
          </a:p>
          <a:p>
            <a:pPr lvl="1">
              <a:defRPr/>
            </a:pPr>
            <a:r>
              <a:rPr>
                <a:latin typeface="Arial"/>
                <a:ea typeface="Arial"/>
                <a:cs typeface="Arial"/>
              </a:rPr>
              <a:t>Augmenter le nombre et le montant des bourses étudiantes</a:t>
            </a:r>
          </a:p>
          <a:p>
            <a:pPr lvl="1">
              <a:defRPr/>
            </a:pPr>
            <a:endParaRPr>
              <a:latin typeface="Arial"/>
              <a:ea typeface="Arial"/>
              <a:cs typeface="Arial"/>
            </a:endParaRPr>
          </a:p>
          <a:p>
            <a:pPr lvl="1">
              <a:defRPr/>
            </a:pPr>
            <a:endParaRPr>
              <a:latin typeface="Arial"/>
              <a:cs typeface="Arial"/>
            </a:endParaRPr>
          </a:p>
        </p:txBody>
      </p:sp>
      <p:sp>
        <p:nvSpPr>
          <p:cNvPr id="867187632" name="Bulle narrative : rectangle à coins arrondis 867187631"/>
          <p:cNvSpPr/>
          <p:nvPr/>
        </p:nvSpPr>
        <p:spPr bwMode="auto">
          <a:xfrm>
            <a:off x="1411648" y="4991672"/>
            <a:ext cx="10657991" cy="1811896"/>
          </a:xfrm>
          <a:prstGeom prst="wedgeRoundRectCallout">
            <a:avLst>
              <a:gd name="adj1" fmla="val -64473"/>
              <a:gd name="adj2" fmla="val -5238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sz="2600" b="1" i="0" u="none">
                <a:solidFill>
                  <a:schemeClr val="bg1"/>
                </a:solidFill>
                <a:latin typeface="Arial"/>
                <a:ea typeface="Arial"/>
                <a:cs typeface="Arial"/>
              </a:rPr>
              <a:t>“l’Etat doit se ressaisir et prendre ses responsabilités en créant un grand service public national de l’enseignement supérieur, en favorisant l’émergence d’universités plus démocratiques et recentrées sur leurs vr</a:t>
            </a:r>
            <a:r>
              <a:rPr sz="2600" b="1">
                <a:solidFill>
                  <a:schemeClr val="bg1"/>
                </a:solidFill>
                <a:latin typeface="Arial"/>
                <a:ea typeface="Arial"/>
                <a:cs typeface="Arial"/>
              </a:rPr>
              <a:t>aies missions” (LePen)</a:t>
            </a:r>
            <a:endParaRPr sz="2600" b="1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1886497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231427" y="317499"/>
            <a:ext cx="11656784" cy="6349997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defRPr/>
            </a:pPr>
            <a:r>
              <a:rPr sz="2600">
                <a:latin typeface="Arial"/>
                <a:ea typeface="Arial"/>
                <a:cs typeface="Arial"/>
              </a:rPr>
              <a:t>Mais nous rejetons </a:t>
            </a:r>
            <a:r>
              <a:rPr sz="2600">
                <a:latin typeface="Arial"/>
                <a:cs typeface="Arial"/>
              </a:rPr>
              <a:t>la structuration proposée</a:t>
            </a:r>
          </a:p>
          <a:p>
            <a:pPr lvl="1">
              <a:defRPr/>
            </a:pPr>
            <a:r>
              <a:rPr sz="24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“Financer davantage la R&amp;D privée des start-up</a:t>
            </a:r>
            <a:r>
              <a:rPr sz="2400">
                <a:latin typeface="Arial"/>
                <a:ea typeface="Arial"/>
                <a:cs typeface="Arial"/>
              </a:rPr>
              <a:t>” (Zemmour)</a:t>
            </a:r>
          </a:p>
          <a:p>
            <a:pPr lvl="1">
              <a:defRPr/>
            </a:pPr>
            <a:r>
              <a:rPr lang="fr-CH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Créer des pôles de recherche et d’enseignement supérieur (Le Pen) </a:t>
            </a:r>
            <a:endParaRPr sz="2400">
              <a:latin typeface="Arial"/>
              <a:cs typeface="Arial"/>
            </a:endParaRPr>
          </a:p>
          <a:p>
            <a:pPr lvl="1">
              <a:defRPr/>
            </a:pPr>
            <a:r>
              <a:rPr lang="fr-CH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Supprimer la CFVU ou CEVU</a:t>
            </a:r>
            <a:endParaRPr sz="2400">
              <a:latin typeface="Arial"/>
              <a:ea typeface="Arial"/>
              <a:cs typeface="Arial"/>
            </a:endParaRPr>
          </a:p>
          <a:p>
            <a:pPr lvl="1">
              <a:defRPr/>
            </a:pPr>
            <a:r>
              <a:rPr lang="fr-CH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Augmentation du pouvoir des président.e.s d’université,</a:t>
            </a:r>
            <a:r>
              <a:rPr lang="fr-CH" sz="24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 “Le président de  l’université sera quant à lui élu par un collège électoral beaucoup  plus large que celui d’aujourd’hui, afin de renforcer sa légitimité  démocratique</a:t>
            </a:r>
            <a:r>
              <a:rPr lang="fr-CH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” (programme Le Pen)</a:t>
            </a:r>
            <a:endParaRPr sz="1800">
              <a:latin typeface="Arial"/>
              <a:cs typeface="Arial"/>
            </a:endParaRPr>
          </a:p>
          <a:p>
            <a:pPr>
              <a:defRPr/>
            </a:pPr>
            <a:r>
              <a:rPr sz="2600">
                <a:latin typeface="Arial"/>
                <a:ea typeface="Arial"/>
                <a:cs typeface="Arial"/>
              </a:rPr>
              <a:t>Et les orientations politiques soutenant rejet de l’autre et financements à des potentielles fins de guerre</a:t>
            </a:r>
            <a:endParaRPr sz="2600">
              <a:latin typeface="Arial"/>
              <a:cs typeface="Arial"/>
            </a:endParaRPr>
          </a:p>
          <a:p>
            <a:pPr lvl="1">
              <a:defRPr/>
            </a:pPr>
            <a:r>
              <a:rPr sz="2400">
                <a:latin typeface="Arial"/>
                <a:ea typeface="Arial"/>
                <a:cs typeface="Arial"/>
              </a:rPr>
              <a:t>Cibler des thématiques de recherche: “</a:t>
            </a:r>
            <a:r>
              <a:rPr sz="24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financer la sécurité et souveraineté industrielle, en IA</a:t>
            </a:r>
            <a:r>
              <a:rPr sz="2400">
                <a:latin typeface="Arial"/>
                <a:ea typeface="Arial"/>
                <a:cs typeface="Arial"/>
              </a:rPr>
              <a:t>” (Zemmour), “la</a:t>
            </a:r>
            <a:r>
              <a:rPr sz="24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sûreté du nucléaire, le rendement des nouveaux réacteurs, les énergies renouvelables” (Le Pen)</a:t>
            </a:r>
            <a:endParaRPr sz="2400">
              <a:latin typeface="Arial"/>
              <a:cs typeface="Arial"/>
            </a:endParaRPr>
          </a:p>
          <a:p>
            <a:pPr lvl="1">
              <a:defRPr/>
            </a:pPr>
            <a:r>
              <a:rPr sz="2400">
                <a:latin typeface="Arial"/>
                <a:ea typeface="Arial"/>
                <a:cs typeface="Arial"/>
              </a:rPr>
              <a:t>Privilégier les étudiants français et issus d’un BAC français (incluant DOM)</a:t>
            </a:r>
            <a:endParaRPr sz="2400">
              <a:latin typeface="Arial"/>
              <a:cs typeface="Arial"/>
            </a:endParaRPr>
          </a:p>
          <a:p>
            <a:pPr lvl="1">
              <a:defRPr/>
            </a:pPr>
            <a:r>
              <a:rPr sz="2400">
                <a:latin typeface="Arial"/>
                <a:ea typeface="Arial"/>
                <a:cs typeface="Arial"/>
              </a:rPr>
              <a:t>Créer un “</a:t>
            </a:r>
            <a:r>
              <a:rPr sz="24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contrat de réussite personnalisé proposé à chaque étudiant en difficulté ou redoublant.”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57020179" name="Titre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>
                <a:latin typeface="Arial"/>
                <a:ea typeface="Arial"/>
                <a:cs typeface="Arial"/>
              </a:rPr>
              <a:t>4. </a:t>
            </a:r>
            <a:r>
              <a:rPr sz="44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L’extrême droite et la guerre des idées. 4.1. Les « observatoires »</a:t>
            </a:r>
            <a:endParaRPr>
              <a:latin typeface="Arial"/>
              <a:cs typeface="Arial"/>
            </a:endParaRPr>
          </a:p>
        </p:txBody>
      </p:sp>
      <p:sp>
        <p:nvSpPr>
          <p:cNvPr id="769256817" name="Espace réservé du contenu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5000" lnSpcReduction="1000"/>
          </a:bodyPr>
          <a:lstStyle/>
          <a:p>
            <a:pPr marL="0" indent="0">
              <a:buFont typeface="Arial"/>
              <a:buNone/>
              <a:defRPr/>
            </a:pPr>
            <a:r>
              <a:rPr sz="28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• Appellation pompeuse, pseudo-scientifique, pour désigner des officines troubles</a:t>
            </a:r>
            <a:endParaRPr>
              <a:latin typeface="Arial"/>
              <a:cs typeface="Arial"/>
            </a:endParaRPr>
          </a:p>
          <a:p>
            <a:pPr>
              <a:defRPr/>
            </a:pPr>
            <a:r>
              <a:rPr sz="28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Le plus connu: « l’observatoire du décolonialisme » (fin 2020, dans le contexte de l’offensive de Blanquer – «islamogauchisme</a:t>
            </a:r>
            <a:r>
              <a:rPr lang="fr-CH" sz="28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»</a:t>
            </a:r>
            <a:r>
              <a:rPr sz="28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)</a:t>
            </a:r>
            <a:endParaRPr>
              <a:latin typeface="Arial"/>
              <a:cs typeface="Arial"/>
            </a:endParaRPr>
          </a:p>
          <a:p>
            <a:pPr>
              <a:defRPr/>
            </a:pPr>
            <a:r>
              <a:rPr sz="28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Devenu depuis « observatoire de l’éthique universitaire », et financé par Pierre-Edouard Stérin, ouvertement d’extrême droite </a:t>
            </a:r>
            <a:endParaRPr>
              <a:latin typeface="Arial"/>
              <a:cs typeface="Arial"/>
            </a:endParaRPr>
          </a:p>
          <a:p>
            <a:pPr>
              <a:defRPr/>
            </a:pPr>
            <a:r>
              <a:rPr sz="28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Pour aller plus loin: </a:t>
            </a:r>
            <a:r>
              <a:rPr lang="fr-CH" sz="2800" b="0" i="0" u="sng" strike="noStrike" cap="none" spc="0">
                <a:solidFill>
                  <a:schemeClr val="hlink"/>
                </a:solidFill>
                <a:latin typeface="Arial"/>
                <a:ea typeface="Arial"/>
                <a:cs typeface="Arial"/>
                <a:hlinkClick r:id="rId3"/>
              </a:rPr>
              <a:t>https://www.arretsurimages.net/articles/lobservatoire-du-decolonialisme-faux-think-tank-vrai-media-dopinion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54036342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38198" y="582083"/>
            <a:ext cx="10515600" cy="559487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defRPr/>
            </a:pPr>
            <a:r>
              <a:rPr sz="26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L'UNI a créé un "observatoire du wokisme": </a:t>
            </a:r>
            <a:r>
              <a:rPr lang="fr-CH" sz="2600" b="0" i="0" u="sng" strike="noStrike" cap="none" spc="0">
                <a:solidFill>
                  <a:schemeClr val="hlink"/>
                </a:solidFill>
                <a:latin typeface="Arial"/>
                <a:ea typeface="Arial"/>
                <a:cs typeface="Arial"/>
                <a:hlinkClick r:id="rId3"/>
              </a:rPr>
              <a:t>https://observatoireduwokisme.fr/</a:t>
            </a:r>
            <a:r>
              <a:rPr sz="26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 </a:t>
            </a:r>
            <a:endParaRPr>
              <a:latin typeface="Arial"/>
              <a:cs typeface="Arial"/>
            </a:endParaRPr>
          </a:p>
          <a:p>
            <a:pPr>
              <a:defRPr/>
            </a:pPr>
            <a:r>
              <a:rPr sz="26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Plus récemment: l’</a:t>
            </a:r>
            <a:r>
              <a:rPr lang="fr-CH" sz="26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«</a:t>
            </a:r>
            <a:r>
              <a:rPr sz="26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observatoire de l'immigration et de la démographie»: très présent dans l'espace public (surtout chez Bolloré, mais également sur Arte): sans trafiquer les chiffres, il les met au service d'une vision alarmiste de l'immigration</a:t>
            </a:r>
            <a:endParaRPr>
              <a:latin typeface="Arial"/>
              <a:cs typeface="Arial"/>
            </a:endParaRPr>
          </a:p>
          <a:p>
            <a:pPr>
              <a:defRPr/>
            </a:pPr>
            <a:r>
              <a:rPr sz="26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Autres cas: les collectifs révisant l’histoire – le Puy du Fou, De Villiers (projet similaire de Ménard: “Béziers antique”)</a:t>
            </a:r>
            <a:endParaRPr>
              <a:latin typeface="Arial"/>
              <a:cs typeface="Arial"/>
            </a:endParaRPr>
          </a:p>
          <a:p>
            <a:pPr>
              <a:defRPr/>
            </a:pPr>
            <a:r>
              <a:rPr sz="26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Comment contrer ? </a:t>
            </a:r>
            <a:endParaRPr sz="2600" b="0" i="0" u="none">
              <a:solidFill>
                <a:srgbClr val="000000"/>
              </a:solidFill>
              <a:latin typeface="Arial"/>
              <a:cs typeface="Arial"/>
            </a:endParaRPr>
          </a:p>
          <a:p>
            <a:pPr lvl="1">
              <a:defRPr/>
            </a:pPr>
            <a:r>
              <a:rPr sz="22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voir Florian Besson, Pauline Ducret, Guillaume Lancereau, Mathilde Larrère, </a:t>
            </a:r>
            <a:r>
              <a:rPr sz="2200" b="0" i="1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Le Puy du Faux. Enquête sur un parc qui déforme l'Histoire (ed. les Arènes)</a:t>
            </a:r>
            <a:endParaRPr>
              <a:latin typeface="Arial"/>
              <a:cs typeface="Arial"/>
            </a:endParaRPr>
          </a:p>
          <a:p>
            <a:pPr lvl="1">
              <a:defRPr/>
            </a:pPr>
            <a:r>
              <a:rPr sz="22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Création par les historien-nes du Comité de Vigilance face aux Usages Publics de l'Histoire (</a:t>
            </a:r>
            <a:r>
              <a:rPr lang="fr-CH" sz="2200" b="0" i="0" u="sng" strike="noStrike" cap="none" spc="0">
                <a:solidFill>
                  <a:schemeClr val="hlink"/>
                </a:solidFill>
                <a:latin typeface="Arial"/>
                <a:ea typeface="Arial"/>
                <a:cs typeface="Arial"/>
                <a:hlinkClick r:id="rId4"/>
              </a:rPr>
              <a:t>https://cvuh.hypotheses.org/</a:t>
            </a:r>
            <a:r>
              <a:rPr sz="22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)</a:t>
            </a:r>
            <a:endParaRPr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15345415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sz="44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4.2. Les procédures bâillon</a:t>
            </a:r>
            <a:endParaRPr>
              <a:latin typeface="Arial"/>
              <a:cs typeface="Arial"/>
            </a:endParaRPr>
          </a:p>
        </p:txBody>
      </p:sp>
      <p:sp>
        <p:nvSpPr>
          <p:cNvPr id="1715145480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38198" y="1587499"/>
            <a:ext cx="10515600" cy="4974166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7500" lnSpcReduction="12000"/>
          </a:bodyPr>
          <a:lstStyle/>
          <a:p>
            <a:pPr>
              <a:defRPr/>
            </a:pPr>
            <a:r>
              <a:rPr>
                <a:latin typeface="Arial"/>
                <a:ea typeface="Arial"/>
                <a:cs typeface="Arial"/>
              </a:rPr>
              <a:t>Toutes les tentatives pour faire taire la critique, le plus souvent en passant par les tribunaux</a:t>
            </a:r>
            <a:endParaRPr>
              <a:latin typeface="Arial"/>
              <a:cs typeface="Arial"/>
            </a:endParaRPr>
          </a:p>
          <a:p>
            <a:pPr>
              <a:defRPr/>
            </a:pPr>
            <a:r>
              <a:rPr lang="fr-CH" sz="28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Un exemple récent: procès pour empêcher la critique de la thèse zemmourienne « Vichy a protégé les juifs français et donné les juifs étrangers» (</a:t>
            </a:r>
            <a:r>
              <a:rPr lang="fr-CH" sz="2800" b="0" i="0" u="sng" strike="noStrike" cap="none" spc="0">
                <a:solidFill>
                  <a:schemeClr val="hlink"/>
                </a:solidFill>
                <a:latin typeface="Arial"/>
                <a:ea typeface="Arial"/>
                <a:cs typeface="Arial"/>
                <a:hlinkClick r:id="rId3"/>
              </a:rPr>
              <a:t>https://cvuh.hypotheses.org/1851</a:t>
            </a:r>
            <a:r>
              <a:rPr lang="fr-CH" sz="28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)</a:t>
            </a:r>
            <a:endParaRPr sz="2800">
              <a:latin typeface="Arial"/>
              <a:cs typeface="Arial"/>
            </a:endParaRPr>
          </a:p>
          <a:p>
            <a:pPr>
              <a:defRPr/>
            </a:pPr>
            <a:r>
              <a:rPr lang="fr-CH" sz="28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&amp; des procédures bâillon collectives: la région AURA &amp; les menaces d’arrêt de financement pour l’IEP de Grenoble, puis Lyon-2… (en IdF aussi)</a:t>
            </a:r>
            <a:endParaRPr sz="2800" b="0" i="0" u="none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fr-CH" sz="28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Renforcement de ces procédures dans le cadre de la </a:t>
            </a:r>
            <a:r>
              <a:rPr lang="fr-CH" sz="2800" b="0" i="0" u="sng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  <a:hlinkClick r:id="rId4"/>
              </a:rPr>
              <a:t>criminalisation du soutien à la Palestine</a:t>
            </a:r>
            <a:r>
              <a:rPr lang="fr-CH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: </a:t>
            </a:r>
            <a:r>
              <a:rPr lang="fr-CH" sz="2800" b="0" i="0" u="none" strike="noStrike" cap="none" spc="0">
                <a:solidFill>
                  <a:srgbClr val="000000"/>
                </a:solidFill>
                <a:latin typeface="Arial"/>
                <a:ea typeface="Arial"/>
                <a:cs typeface="Arial"/>
              </a:rPr>
              <a:t>des procédures disciplinaires (au CNRS suite à la diffusion d’un tract syndical), des interventions ministérielles (pour faire partir un VP à Lyon2; pour empêcher un colloque scientifique au Collège de France)</a:t>
            </a:r>
            <a:endParaRPr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09338356" name="Titre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sz="4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4.3. Par extension: attaques contre le wokisme &amp; co </a:t>
            </a:r>
            <a:endParaRPr>
              <a:latin typeface="Arial"/>
              <a:cs typeface="Arial"/>
            </a:endParaRPr>
          </a:p>
        </p:txBody>
      </p:sp>
      <p:sp>
        <p:nvSpPr>
          <p:cNvPr id="1020865080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sz="2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Ces attaques sont déjà présentes dans les « observatoires »</a:t>
            </a:r>
            <a:endParaRPr/>
          </a:p>
          <a:p>
            <a:pPr>
              <a:defRPr/>
            </a:pPr>
            <a:r>
              <a:rPr sz="2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Attaques contre l'islamo-gauchisme (Blanquer - Vidal...), puis contre le « wokisme »</a:t>
            </a:r>
            <a:endParaRPr/>
          </a:p>
          <a:p>
            <a:pPr>
              <a:defRPr/>
            </a:pPr>
            <a:r>
              <a:rPr sz="2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Islamo-gauchisme: Analyser la trajectoire d'un mot, depuis le chercheur Taguieff, via les identitaires « FdeSouche », jusqu'à Blanquer</a:t>
            </a:r>
            <a:endParaRPr/>
          </a:p>
          <a:p>
            <a:pPr>
              <a:defRPr/>
            </a:pPr>
            <a:r>
              <a:rPr sz="2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Responsabilité des chercheurs qui portent ces analyses, et d’autres qui attisent les braises (Printemps républicain…)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08550091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sz="44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5. Que faire </a:t>
            </a:r>
            <a:r>
              <a:rPr>
                <a:latin typeface="Arial"/>
                <a:ea typeface="Arial"/>
                <a:cs typeface="Arial"/>
              </a:rPr>
              <a:t>?</a:t>
            </a:r>
            <a:endParaRPr>
              <a:latin typeface="Arial"/>
              <a:cs typeface="Arial"/>
            </a:endParaRPr>
          </a:p>
        </p:txBody>
      </p:sp>
      <p:sp>
        <p:nvSpPr>
          <p:cNvPr id="213217231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38198" y="1499305"/>
            <a:ext cx="10515600" cy="4974166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2500" lnSpcReduction="13000"/>
          </a:bodyPr>
          <a:lstStyle/>
          <a:p>
            <a:pPr>
              <a:defRPr/>
            </a:pPr>
            <a:r>
              <a:t>En cas d’attaque individuelle : </a:t>
            </a:r>
          </a:p>
          <a:p>
            <a:pPr lvl="1">
              <a:defRPr/>
            </a:pPr>
            <a:r>
              <a:t>Demander la </a:t>
            </a:r>
            <a:r>
              <a:rPr u="sng">
                <a:hlinkClick r:id="rId3"/>
              </a:rPr>
              <a:t>protection fonctionnelle</a:t>
            </a:r>
            <a:r>
              <a:t>. </a:t>
            </a:r>
          </a:p>
          <a:p>
            <a:pPr lvl="1">
              <a:defRPr/>
            </a:pPr>
            <a:r>
              <a:t>Demander un soutien syndical (notamment en cas de procédures disciplinaires)</a:t>
            </a:r>
          </a:p>
          <a:p>
            <a:pPr lvl="1">
              <a:defRPr/>
            </a:pPr>
            <a:r>
              <a:t>Si besoin, solliciter la </a:t>
            </a:r>
            <a:r>
              <a:rPr u="sng">
                <a:hlinkClick r:id="rId4"/>
              </a:rPr>
              <a:t>Maison des lanceurs d’alerte</a:t>
            </a:r>
            <a:endParaRPr/>
          </a:p>
          <a:p>
            <a:pPr lvl="0">
              <a:defRPr/>
            </a:pPr>
            <a:r>
              <a:t>Collectifs intersyndicaux dédiés pour combattre, organiser des formations. </a:t>
            </a: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rial"/>
                <a:cs typeface="Arial"/>
              </a:rPr>
              <a:t>Un outil intersyndical d’information et de lutte : </a:t>
            </a:r>
            <a:r>
              <a:rPr lang="fr-CH" sz="2800" b="0" i="0" u="sng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  <a:hlinkClick r:id="rId5"/>
              </a:rPr>
              <a:t>Vigilance et initiatives syndicales antifascistes (VISA)</a:t>
            </a:r>
            <a:endParaRPr sz="2800"/>
          </a:p>
          <a:p>
            <a:pPr>
              <a:defRPr/>
            </a:pPr>
            <a:r>
              <a:t>Lutter contre les moyens déjà à disposition des autorités pour fragiliser les membres des mouvements sociaux et les personnes issues des minorités ou étrangères dans leurs carrières : </a:t>
            </a:r>
          </a:p>
          <a:p>
            <a:pPr lvl="1">
              <a:defRPr/>
            </a:pPr>
            <a:r>
              <a:t>Recenser les utilisations abusives des ZRR, lutter contre leur extension à de nouveaux labos</a:t>
            </a:r>
          </a:p>
          <a:p>
            <a:pPr lvl="1">
              <a:defRPr/>
            </a:pPr>
            <a:r>
              <a:t>Avoir une vigilance accrue sur les traitements des dossiers par les FSD ou </a:t>
            </a:r>
            <a:r>
              <a:rPr u="sng">
                <a:hlinkClick r:id="rId6"/>
              </a:rPr>
              <a:t>HFDS </a:t>
            </a:r>
            <a:endParaRPr/>
          </a:p>
          <a:p>
            <a:pPr lvl="1">
              <a:defRPr/>
            </a:pPr>
            <a:r>
              <a:t>Lutter contre les instrumentalisations politiques des procédures disciplinaires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6613026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Introduction</a:t>
            </a:r>
          </a:p>
        </p:txBody>
      </p:sp>
      <p:sp>
        <p:nvSpPr>
          <p:cNvPr id="1494964678" name="Espace réservé du contenu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7500" lnSpcReduction="12000"/>
          </a:bodyPr>
          <a:lstStyle/>
          <a:p>
            <a:pPr>
              <a:defRPr/>
            </a:pPr>
            <a:r>
              <a:rPr>
                <a:latin typeface="Arial"/>
                <a:ea typeface="Arial"/>
                <a:cs typeface="Arial"/>
              </a:rPr>
              <a:t>Tandis que les campus sont un enjeu politique central depuis la massification de l’université, la question de l’extrême droite (ED) ne concerne pas d’éventuelles victoires électorales futures: c’est déjà une réalité, ailleurs mais aussi ici !</a:t>
            </a:r>
            <a:endParaRPr>
              <a:latin typeface="Arial"/>
              <a:cs typeface="Arial"/>
            </a:endParaRPr>
          </a:p>
          <a:p>
            <a:pPr>
              <a:defRPr/>
            </a:pPr>
            <a:r>
              <a:rPr>
                <a:latin typeface="Arial"/>
                <a:ea typeface="Arial"/>
                <a:cs typeface="Arial"/>
              </a:rPr>
              <a:t>Saluts nazis dans les amphis; une maitresse de conférence en droit piégée par un tract de la Cocarde déposé sur son pupitre puis cyberharcelée suite à la diffusion de l’enregistrement de sa réaction par une députée Rassemblement national (RN) ; débats sur l’islamo-gauchisme puis le wokisme, etc. L’ESR est dans le colimateur de l’ED</a:t>
            </a:r>
            <a:endParaRPr>
              <a:latin typeface="Arial"/>
              <a:cs typeface="Arial"/>
            </a:endParaRPr>
          </a:p>
          <a:p>
            <a:pPr>
              <a:defRPr/>
            </a:pPr>
            <a:r>
              <a:rPr>
                <a:latin typeface="Arial"/>
                <a:ea typeface="Arial"/>
                <a:cs typeface="Arial"/>
              </a:rPr>
              <a:t>Face aux attaques de l’ED, l’outil syndical joue un rôle central : (se) former, se défendre, et combattre l’ED et ses idées. </a:t>
            </a:r>
            <a:endParaRPr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27374405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CH" sz="4400" b="0" i="0" u="none" strike="noStrike" cap="none" spc="0">
                <a:solidFill>
                  <a:schemeClr val="tx1"/>
                </a:solidFill>
                <a:latin typeface="Aptos"/>
                <a:ea typeface="Arial"/>
                <a:cs typeface="Arial"/>
              </a:rPr>
              <a:t>Plan:</a:t>
            </a:r>
            <a:endParaRPr/>
          </a:p>
        </p:txBody>
      </p:sp>
      <p:sp>
        <p:nvSpPr>
          <p:cNvPr id="487269113" name="Espace réservé du contenu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marL="0" lvl="0" indent="0">
              <a:buFont typeface="Arial"/>
              <a:buNone/>
              <a:defRPr/>
            </a:pP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rial"/>
                <a:cs typeface="Arial"/>
              </a:rPr>
              <a:t>1/ Constat: les attaques de l’ED contre les sciences se multiplient</a:t>
            </a:r>
            <a:endParaRPr sz="2800"/>
          </a:p>
          <a:p>
            <a:pPr marL="0" lvl="0" indent="0">
              <a:buFont typeface="Arial"/>
              <a:buNone/>
              <a:defRPr/>
            </a:pP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rial"/>
                <a:cs typeface="Arial"/>
              </a:rPr>
              <a:t>2/ L’extrême-droite au pouvoir à l’étranger</a:t>
            </a:r>
            <a:endParaRPr sz="2800"/>
          </a:p>
          <a:p>
            <a:pPr marL="0" lvl="0" indent="0">
              <a:buFont typeface="Arial"/>
              <a:buNone/>
              <a:defRPr/>
            </a:pP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rial"/>
                <a:cs typeface="Arial"/>
              </a:rPr>
              <a:t>3/ L’ESR dans les programmes de l’ED en France</a:t>
            </a:r>
            <a:endParaRPr sz="2800"/>
          </a:p>
          <a:p>
            <a:pPr marL="0" lvl="0" indent="0">
              <a:buFont typeface="Arial"/>
              <a:buNone/>
              <a:defRPr/>
            </a:pP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rial"/>
                <a:cs typeface="Arial"/>
              </a:rPr>
              <a:t>4/ L’extrême-droite et la guerre des idées</a:t>
            </a:r>
            <a:endParaRPr sz="2800"/>
          </a:p>
          <a:p>
            <a:pPr marL="0" lvl="0" indent="0">
              <a:buFont typeface="Arial"/>
              <a:buNone/>
              <a:defRPr/>
            </a:pP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rial"/>
                <a:cs typeface="Arial"/>
              </a:rPr>
              <a:t>5/ Que faire?</a:t>
            </a:r>
            <a:endParaRPr sz="2800"/>
          </a:p>
          <a:p>
            <a:pPr>
              <a:defRPr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32928329" name="Titre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t>1: Constat: les attaques de l’ED contre les sciences se multiplient</a:t>
            </a:r>
          </a:p>
        </p:txBody>
      </p:sp>
      <p:sp>
        <p:nvSpPr>
          <p:cNvPr id="1723911663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Beaucoup d’attaques contre sciences sociales critiques, mais aussi enseignement de l’évolution (Brésil sous Bolsonaro, créationniste à la tête de l’ESR), recherche médicale (cf. Etats-unis attaques de RFK jr contre vaccination, coupe des budgets), environnement avec comme “aboutissement” la sortie du GIEC.</a:t>
            </a:r>
            <a:endParaRPr sz="2800"/>
          </a:p>
          <a:p>
            <a:pPr>
              <a:defRPr/>
            </a:pPr>
            <a:r>
              <a:rPr lang="fr-CH" sz="2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Confusionisme (en utilisant des termes scientifiques): exemple du « Conseil scientifique indépendant », émanation de Reinfo Covid</a:t>
            </a:r>
            <a:endParaRPr lang="fr-CH" sz="28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/>
          </a:p>
        </p:txBody>
      </p:sp>
      <p:pic>
        <p:nvPicPr>
          <p:cNvPr id="688536413" name="Image 688536412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534474" y="4626428"/>
            <a:ext cx="6120811" cy="2204357"/>
          </a:xfrm>
          <a:prstGeom prst="rect">
            <a:avLst/>
          </a:prstGeom>
        </p:spPr>
      </p:pic>
      <p:pic>
        <p:nvPicPr>
          <p:cNvPr id="330520411" name="Image 330520410"/>
          <p:cNvPicPr>
            <a:picLocks noChangeAspect="1"/>
          </p:cNvPicPr>
          <p:nvPr/>
        </p:nvPicPr>
        <p:blipFill rotWithShape="1">
          <a:blip r:embed="rId4"/>
          <a:stretch/>
        </p:blipFill>
        <p:spPr bwMode="auto">
          <a:xfrm>
            <a:off x="6655285" y="4710507"/>
            <a:ext cx="4599214" cy="203619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0394348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2. L’extrême droite au pouvoir (USA, Argentine, Hongrie...)</a:t>
            </a:r>
          </a:p>
        </p:txBody>
      </p:sp>
      <p:sp>
        <p:nvSpPr>
          <p:cNvPr id="567034161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t>Là où l’ED arrive au pouvoir, 4 grandes catégories d’attaques contre l’ESR</a:t>
            </a:r>
          </a:p>
          <a:p>
            <a:pPr lvl="1">
              <a:defRPr/>
            </a:pPr>
            <a:r>
              <a:rPr lang="fr-CH" sz="2400" b="0" i="0" u="none" strike="noStrike" cap="none" spc="0">
                <a:solidFill>
                  <a:schemeClr val="tx1"/>
                </a:solidFill>
                <a:latin typeface="Aptos"/>
                <a:ea typeface="Arial"/>
                <a:cs typeface="Arial"/>
              </a:rPr>
              <a:t>Baisse des financements</a:t>
            </a:r>
            <a:endParaRPr sz="2400"/>
          </a:p>
          <a:p>
            <a:pPr lvl="1">
              <a:defRPr/>
            </a:pPr>
            <a:r>
              <a:rPr lang="fr-CH" sz="2400" b="0" i="0" u="none" strike="noStrike" cap="none" spc="0">
                <a:solidFill>
                  <a:schemeClr val="tx1"/>
                </a:solidFill>
                <a:latin typeface="Aptos"/>
                <a:ea typeface="Arial"/>
                <a:cs typeface="Arial"/>
              </a:rPr>
              <a:t>Prise de contrôle des établissements</a:t>
            </a:r>
            <a:endParaRPr sz="2400"/>
          </a:p>
          <a:p>
            <a:pPr lvl="1">
              <a:defRPr/>
            </a:pPr>
            <a:r>
              <a:rPr lang="fr-CH" sz="2400" b="0" i="0" u="none" strike="noStrike" cap="none" spc="0">
                <a:solidFill>
                  <a:schemeClr val="tx1"/>
                </a:solidFill>
                <a:latin typeface="Aptos"/>
                <a:ea typeface="Arial"/>
                <a:cs typeface="Arial"/>
              </a:rPr>
              <a:t>Criminalisation de la contestation étudiante</a:t>
            </a:r>
            <a:endParaRPr sz="2400"/>
          </a:p>
          <a:p>
            <a:pPr lvl="1">
              <a:defRPr/>
            </a:pPr>
            <a:r>
              <a:t>Réorientations idéologiques des programmes d’enseignement et de recherche </a:t>
            </a:r>
          </a:p>
          <a:p>
            <a:pPr lvl="0">
              <a:defRPr/>
            </a:pPr>
            <a:r>
              <a:t>Bilan général : des résultats inégaux, plus efficaces là où ça peut s’inscrire dans la continuité des politiques néolibérales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97226341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2.1. Assécher financièrement l’ESR</a:t>
            </a:r>
          </a:p>
        </p:txBody>
      </p:sp>
      <p:sp>
        <p:nvSpPr>
          <p:cNvPr id="1597264597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38198" y="1523999"/>
            <a:ext cx="10515600" cy="4844142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lvl="1">
              <a:defRPr/>
            </a:pPr>
            <a:r>
              <a:rPr lang="fr-CH" sz="24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Globalement efficace car s’appuie sur accentuation des réformes néolibérales, mais résistances possibles</a:t>
            </a:r>
          </a:p>
          <a:p>
            <a:pPr lvl="1">
              <a:defRPr/>
            </a:pPr>
            <a:r>
              <a:rPr lang="fr-CH" sz="24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Mise en échec de la </a:t>
            </a:r>
            <a:r>
              <a:rPr lang="fr-CH" sz="2400" b="0" i="0" u="sng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  <a:hlinkClick r:id="rId3"/>
              </a:rPr>
              <a:t>privatisation des universités brésiliennes</a:t>
            </a:r>
            <a:endParaRPr lang="fr-CH" sz="2400" b="0" i="0" u="none" strike="noStrike" cap="none" spc="0">
              <a:solidFill>
                <a:schemeClr val="tx1"/>
              </a:solidFill>
              <a:latin typeface="Aptos"/>
              <a:ea typeface="Aptos"/>
              <a:cs typeface="Aptos"/>
            </a:endParaRPr>
          </a:p>
          <a:p>
            <a:pPr lvl="1">
              <a:defRPr/>
            </a:pPr>
            <a:r>
              <a:rPr lang="fr-CH" sz="24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Asphyxie en cours du </a:t>
            </a:r>
            <a:r>
              <a:rPr lang="fr-CH" sz="2400" b="0" i="0" u="sng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  <a:hlinkClick r:id="rId4"/>
              </a:rPr>
              <a:t>système ESR argentin sous Milei</a:t>
            </a:r>
            <a:endParaRPr lang="fr-CH" sz="2400" b="0" i="0" u="none" strike="noStrike" cap="none" spc="0">
              <a:solidFill>
                <a:schemeClr val="tx1"/>
              </a:solidFill>
              <a:latin typeface="Aptos"/>
              <a:ea typeface="Aptos"/>
              <a:cs typeface="Aptos"/>
            </a:endParaRPr>
          </a:p>
          <a:p>
            <a:pPr lvl="1">
              <a:defRPr/>
            </a:pPr>
            <a:r>
              <a:rPr lang="fr-CH" sz="24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En Russie, l’internationalisation dans les années 2000 est allée de pair avec baisse d’autonomie et pilotage gouvernemental, qui après l’invasion de l’Ukraine a permis la </a:t>
            </a:r>
            <a:r>
              <a:rPr lang="fr-CH" sz="2400" b="0" i="0" u="sng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  <a:hlinkClick r:id="rId5"/>
              </a:rPr>
              <a:t>mise au pas totale</a:t>
            </a:r>
            <a:r>
              <a:rPr lang="fr-CH" sz="24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. L’intégrité académique est maintenue, mais au profit de neutralisation. L’autre voie, la fuite, est compliquée, car alors les universitaires en exil sont traités comme des agents de l’étranger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303313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sz="4000"/>
              <a:t>2.2. Prendre le contrôle des établissements</a:t>
            </a:r>
          </a:p>
        </p:txBody>
      </p:sp>
      <p:sp>
        <p:nvSpPr>
          <p:cNvPr id="411372132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38198" y="1578428"/>
            <a:ext cx="10515600" cy="4871356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5000" lnSpcReduction="1000"/>
          </a:bodyPr>
          <a:lstStyle/>
          <a:p>
            <a:pPr>
              <a:defRPr/>
            </a:pP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Tentatives de contrôle direct, globalement un échec, mais capacités de nuisance, notamment par mise en risque financier (Etats-Unis) et utilisation de la privatisation comme outil (Hongrie).</a:t>
            </a:r>
            <a:endParaRPr/>
          </a:p>
          <a:p>
            <a:pPr>
              <a:defRPr/>
            </a:pP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En Hongrie, </a:t>
            </a:r>
            <a:r>
              <a:rPr lang="fr-CH" sz="2800" b="0" i="0" u="sng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  <a:hlinkClick r:id="rId3"/>
              </a:rPr>
              <a:t>des universités passent sous le contrôle de fondations proches du pouvoir</a:t>
            </a: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, et la CEU est contrainte de déménager en Autriche. Ces fondations visent clairement à une prise de contrôle. Mais l’Europe réagit, privant ces universités d’accès à ses programmes (Erasmus, Horizons), </a:t>
            </a:r>
            <a:r>
              <a:rPr lang="fr-CH" sz="2800" b="0" i="0" u="sng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  <a:hlinkClick r:id="rId4"/>
              </a:rPr>
              <a:t>poussant Orban à reculer</a:t>
            </a: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 .</a:t>
            </a:r>
            <a:endParaRPr lang="fr-CH" sz="2800" b="0" i="0" u="none" strike="noStrike" cap="none" spc="0">
              <a:solidFill>
                <a:schemeClr val="tx1"/>
              </a:solidFill>
              <a:latin typeface="Aptos"/>
              <a:cs typeface="Aptos"/>
            </a:endParaRPr>
          </a:p>
          <a:p>
            <a:pPr>
              <a:defRPr/>
            </a:pP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Aux Etats-unis, </a:t>
            </a:r>
            <a:r>
              <a:rPr lang="fr-CH" sz="2800" b="0" i="0" u="sng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  <a:hlinkClick r:id="rId5"/>
              </a:rPr>
              <a:t>proposition d’un contrat</a:t>
            </a: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, pour le moment refusé par les universités (</a:t>
            </a:r>
            <a:r>
              <a:rPr lang="fr-CH" sz="2800" b="0" i="0" u="sng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  <a:hlinkClick r:id="rId6"/>
              </a:rPr>
              <a:t>lien avec le contrat d’engagement républicain en France</a:t>
            </a: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, février 2023 et </a:t>
            </a:r>
            <a:r>
              <a:rPr lang="fr-CH" sz="2800" b="0" i="0" u="sng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  <a:hlinkClick r:id="rId7"/>
              </a:rPr>
              <a:t>charte républicaine IDF</a:t>
            </a: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81815776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2.3. Criminaliser la contestation</a:t>
            </a:r>
          </a:p>
        </p:txBody>
      </p:sp>
      <p:sp>
        <p:nvSpPr>
          <p:cNvPr id="919727346" name="Espace réservé du contenu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defRPr/>
            </a:pP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 Attaques systématiques contre le militantisme étudiant, efficace, car en continuité avec d’autres modes de production de l’apathie / répression néolibérale pour faire des universités des lieux “neutres”</a:t>
            </a:r>
            <a:endParaRPr lang="fr-CH" sz="2800" b="0" i="0" u="none" strike="noStrike" cap="none" spc="0">
              <a:solidFill>
                <a:schemeClr val="tx1"/>
              </a:solidFill>
              <a:latin typeface="Aptos"/>
              <a:cs typeface="Aptos"/>
            </a:endParaRPr>
          </a:p>
          <a:p>
            <a:pPr>
              <a:defRPr/>
            </a:pP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Aux Etats-unis, attaques contre l’auto-organisation des étudiant-es, visant en particulier les Noir-es (dans le contexte de la fin de l’</a:t>
            </a:r>
            <a:r>
              <a:rPr lang="fr-CH" sz="2800" b="0" i="1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affirmative action</a:t>
            </a: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), la gauche (anti-antifa, cf Mark Bray), les personnes trans et les mobilisations propalestiniennes.</a:t>
            </a:r>
          </a:p>
          <a:p>
            <a:pPr>
              <a:defRPr/>
            </a:pP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En Italie, criminalisation de la contestation étudiante, dans la continuité de tournant sécuritaire généralisé (</a:t>
            </a:r>
            <a:r>
              <a:rPr lang="fr-CH" sz="2800" b="0" i="0" u="sng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  <a:hlinkClick r:id="rId3"/>
              </a:rPr>
              <a:t>décret sécurité</a:t>
            </a: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)</a:t>
            </a:r>
            <a:endParaRPr lang="fr-CH" sz="2800" b="0" i="0" u="none" strike="noStrike" cap="none" spc="0">
              <a:solidFill>
                <a:schemeClr val="tx1"/>
              </a:solidFill>
              <a:latin typeface="Aptos"/>
              <a:cs typeface="Apto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01994577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2.4. Réorienter idéologiquement</a:t>
            </a:r>
          </a:p>
        </p:txBody>
      </p:sp>
      <p:sp>
        <p:nvSpPr>
          <p:cNvPr id="1311487090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38197" y="1496784"/>
            <a:ext cx="10515600" cy="492377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defRPr/>
            </a:pP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Peu d’effets immédiats visibles malgré les grands discours, mais voir à long terme (recrutements). Rôle central des organisations étudiantes (RSS en Inde, Turning Points aux Etats-Unis).</a:t>
            </a:r>
            <a:endParaRPr sz="2800" b="0" i="0" u="none" strike="noStrike" cap="none" spc="0">
              <a:solidFill>
                <a:schemeClr val="tx1"/>
              </a:solidFill>
              <a:latin typeface="Aptos"/>
              <a:ea typeface="Aptos"/>
              <a:cs typeface="Aptos"/>
            </a:endParaRPr>
          </a:p>
          <a:p>
            <a:pPr>
              <a:defRPr/>
            </a:pP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En Hongrie, </a:t>
            </a:r>
            <a:r>
              <a:rPr lang="fr-CH" sz="2800" b="0" i="0" u="sng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  <a:hlinkClick r:id="rId3"/>
              </a:rPr>
              <a:t>interdiction des études de genre</a:t>
            </a: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, lien avec les </a:t>
            </a:r>
            <a:r>
              <a:rPr lang="fr-CH" sz="2800" b="0" i="0" u="sng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  <a:hlinkClick r:id="rId4"/>
              </a:rPr>
              <a:t>campagnes anti-genre de l’ED partout</a:t>
            </a:r>
            <a:endParaRPr sz="2800" b="0" i="0" u="none" strike="noStrike" cap="none" spc="0">
              <a:solidFill>
                <a:schemeClr val="tx1"/>
              </a:solidFill>
              <a:latin typeface="Aptos"/>
              <a:ea typeface="Aptos"/>
              <a:cs typeface="Aptos"/>
            </a:endParaRPr>
          </a:p>
          <a:p>
            <a:pPr>
              <a:defRPr/>
            </a:pP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Au Brésil de Bolsonaro, attaque contre le « </a:t>
            </a:r>
            <a:r>
              <a:rPr lang="fr-CH" sz="2800" b="0" i="0" u="sng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  <a:hlinkClick r:id="rId5"/>
              </a:rPr>
              <a:t>marxisme culturel</a:t>
            </a: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 »</a:t>
            </a:r>
            <a:endParaRPr sz="2800" b="0" i="0" u="none" strike="noStrike" cap="none" spc="0">
              <a:solidFill>
                <a:schemeClr val="tx1"/>
              </a:solidFill>
              <a:latin typeface="Aptos"/>
              <a:ea typeface="Aptos"/>
              <a:cs typeface="Aptos"/>
            </a:endParaRPr>
          </a:p>
          <a:p>
            <a:pPr>
              <a:defRPr/>
            </a:pP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En Inde, politique de « </a:t>
            </a:r>
            <a:r>
              <a:rPr lang="fr-CH" sz="2800" b="0" i="0" u="sng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  <a:hlinkClick r:id="rId6"/>
              </a:rPr>
              <a:t>saffranisation </a:t>
            </a:r>
            <a:r>
              <a:rPr lang="fr-CH" sz="2800" b="0" i="0" u="none" strike="noStrike" cap="none" spc="0">
                <a:solidFill>
                  <a:schemeClr val="tx1"/>
                </a:solidFill>
                <a:latin typeface="Aptos"/>
                <a:ea typeface="Aptos"/>
                <a:cs typeface="Aptos"/>
              </a:rPr>
              <a:t>», avec le BJP qui, sous prétexte de retrouver la période pré-coloniale, donne une vision entièrement centrée sur l’hindouisme, contre les musulmans.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Arial"/>
        <a:cs typeface="Arial"/>
      </a:majorFont>
      <a:minorFont>
        <a:latin typeface="Aptos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">
      <a:majorFont>
        <a:latin typeface="Aptos Display"/>
        <a:ea typeface="Arial"/>
        <a:cs typeface="Arial"/>
      </a:majorFont>
      <a:minorFont>
        <a:latin typeface="Aptos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1696</Words>
  <Application>Microsoft Office PowerPoint</Application>
  <DocSecurity>0</DocSecurity>
  <PresentationFormat>Grand écran</PresentationFormat>
  <Paragraphs>108</Paragraphs>
  <Slides>16</Slides>
  <Notes>16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Times New Roman</vt:lpstr>
      <vt:lpstr>Thème Office</vt:lpstr>
      <vt:lpstr>Extrême droite et enseignement supérieur et recherche :  État des lieux</vt:lpstr>
      <vt:lpstr>Introduction</vt:lpstr>
      <vt:lpstr>Plan:</vt:lpstr>
      <vt:lpstr>1: Constat: les attaques de l’ED contre les sciences se multiplient</vt:lpstr>
      <vt:lpstr>2. L’extrême droite au pouvoir (USA, Argentine, Hongrie...)</vt:lpstr>
      <vt:lpstr>2.1. Assécher financièrement l’ESR</vt:lpstr>
      <vt:lpstr>2.2. Prendre le contrôle des établissements</vt:lpstr>
      <vt:lpstr>2.3. Criminaliser la contestation</vt:lpstr>
      <vt:lpstr>2.4. Réorienter idéologiquement</vt:lpstr>
      <vt:lpstr>3. L’ESR dans les programmes de l’ED en France </vt:lpstr>
      <vt:lpstr>Présentation PowerPoint</vt:lpstr>
      <vt:lpstr>4. L’extrême droite et la guerre des idées. 4.1. Les « observatoires »</vt:lpstr>
      <vt:lpstr>Présentation PowerPoint</vt:lpstr>
      <vt:lpstr>4.2. Les procédures bâillon</vt:lpstr>
      <vt:lpstr>4.3. Par extension: attaques contre le wokisme &amp; co </vt:lpstr>
      <vt:lpstr>5. Que faire 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Extrême droite et enseignement supérieur et recherche :  État des lieux</dc:title>
  <dc:subject/>
  <dc:creator>Ju</dc:creator>
  <cp:keywords/>
  <dc:description/>
  <cp:lastModifiedBy>BUISSON Christine</cp:lastModifiedBy>
  <cp:revision>15</cp:revision>
  <dcterms:created xsi:type="dcterms:W3CDTF">2025-02-06T15:25:22Z</dcterms:created>
  <dcterms:modified xsi:type="dcterms:W3CDTF">2026-05-26T15:39:12Z</dcterms:modified>
  <cp:category/>
  <dc:identifier/>
  <cp:contentStatus/>
  <dc:language/>
  <cp:version/>
</cp:coreProperties>
</file>